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</p:sldIdLst>
  <p:sldSz cx="18288000" cy="10287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nva Sans Bold" panose="020B0604020202020204" charset="0"/>
      <p:regular r:id="rId9"/>
      <p:bold r:id="rId10"/>
    </p:embeddedFont>
    <p:embeddedFont>
      <p:font typeface="Inter" panose="020B0604020202020204" charset="0"/>
      <p:regular r:id="rId11"/>
    </p:embeddedFont>
    <p:embeddedFont>
      <p:font typeface="Inter Bold" panose="020B0604020202020204" charset="0"/>
      <p:regular r:id="rId12"/>
      <p:bold r:id="rId13"/>
    </p:embeddedFont>
    <p:embeddedFont>
      <p:font typeface="Russo One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48" autoAdjust="0"/>
  </p:normalViewPr>
  <p:slideViewPr>
    <p:cSldViewPr>
      <p:cViewPr varScale="1">
        <p:scale>
          <a:sx n="46" d="100"/>
          <a:sy n="46" d="100"/>
        </p:scale>
        <p:origin x="756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5738" b="926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7105288" y="1887091"/>
            <a:ext cx="10773850" cy="7822249"/>
            <a:chOff x="0" y="0"/>
            <a:chExt cx="2837557" cy="206018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37557" cy="2060181"/>
            </a:xfrm>
            <a:custGeom>
              <a:avLst/>
              <a:gdLst/>
              <a:ahLst/>
              <a:cxnLst/>
              <a:rect l="l" t="t" r="r" b="b"/>
              <a:pathLst>
                <a:path w="2837557" h="2060181">
                  <a:moveTo>
                    <a:pt x="0" y="0"/>
                  </a:moveTo>
                  <a:lnTo>
                    <a:pt x="2837557" y="0"/>
                  </a:lnTo>
                  <a:lnTo>
                    <a:pt x="2837557" y="2060181"/>
                  </a:lnTo>
                  <a:lnTo>
                    <a:pt x="0" y="2060181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 l="620" t="1621" r="1424" b="1813"/>
          <a:stretch>
            <a:fillRect/>
          </a:stretch>
        </p:blipFill>
        <p:spPr>
          <a:xfrm>
            <a:off x="7230789" y="1994479"/>
            <a:ext cx="10522847" cy="7637518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3023835" y="283916"/>
            <a:ext cx="12240330" cy="1289339"/>
            <a:chOff x="0" y="0"/>
            <a:chExt cx="16320440" cy="1719119"/>
          </a:xfrm>
        </p:grpSpPr>
        <p:sp>
          <p:nvSpPr>
            <p:cNvPr id="8" name="TextBox 8"/>
            <p:cNvSpPr txBox="1"/>
            <p:nvPr/>
          </p:nvSpPr>
          <p:spPr>
            <a:xfrm>
              <a:off x="0" y="-9525"/>
              <a:ext cx="16320440" cy="731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46"/>
                </a:lnSpc>
              </a:pPr>
              <a:r>
                <a:rPr lang="en-US" sz="3586" dirty="0">
                  <a:solidFill>
                    <a:srgbClr val="FFFFFF"/>
                  </a:solidFill>
                  <a:latin typeface="Russo One"/>
                </a:rPr>
                <a:t>Database &amp; Table Schema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206861"/>
              <a:ext cx="16320440" cy="5122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3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5697661" y="879748"/>
            <a:ext cx="6892677" cy="4057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 dirty="0">
                <a:solidFill>
                  <a:srgbClr val="FFFFFF"/>
                </a:solidFill>
                <a:latin typeface="Inter"/>
              </a:rPr>
              <a:t>"Decide What You Want From Your Database"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916400" y="342900"/>
            <a:ext cx="1074810" cy="2582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08"/>
              </a:lnSpc>
              <a:spcBef>
                <a:spcPct val="0"/>
              </a:spcBef>
            </a:pPr>
            <a:r>
              <a:rPr lang="en-US" sz="1700" dirty="0">
                <a:solidFill>
                  <a:srgbClr val="FFFFFF"/>
                </a:solidFill>
                <a:latin typeface="Canva Sans Bold"/>
              </a:rPr>
              <a:t>Group 21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85222" y="1956478"/>
            <a:ext cx="6533350" cy="1070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7"/>
              </a:lnSpc>
              <a:spcBef>
                <a:spcPct val="0"/>
              </a:spcBef>
            </a:pPr>
            <a:r>
              <a:rPr lang="en-US" sz="1849">
                <a:solidFill>
                  <a:srgbClr val="38B6FF"/>
                </a:solidFill>
                <a:latin typeface="Inter Bold"/>
              </a:rPr>
              <a:t>Class</a:t>
            </a:r>
            <a:r>
              <a:rPr lang="en-US" sz="1849">
                <a:solidFill>
                  <a:srgbClr val="FFFFFF"/>
                </a:solidFill>
                <a:latin typeface="Inter"/>
              </a:rPr>
              <a:t>(</a:t>
            </a:r>
            <a:r>
              <a:rPr lang="en-US" sz="1849" u="sng">
                <a:solidFill>
                  <a:srgbClr val="FFFFFF"/>
                </a:solidFill>
                <a:latin typeface="Inter"/>
              </a:rPr>
              <a:t>class_id</a:t>
            </a:r>
            <a:r>
              <a:rPr lang="en-US" sz="1849">
                <a:solidFill>
                  <a:srgbClr val="FFFFFF"/>
                </a:solidFill>
                <a:latin typeface="Inter"/>
              </a:rPr>
              <a:t>, course_id, section, zoom_link, zoom_meeting_id, zoom_password, tzoom_link, tzoom_meeting_id, tzoom_password)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85222" y="1496382"/>
            <a:ext cx="2731138" cy="368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Inter Bold"/>
              </a:rPr>
              <a:t>Main Entities: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85222" y="3645110"/>
            <a:ext cx="7254213" cy="708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7"/>
              </a:lnSpc>
              <a:spcBef>
                <a:spcPct val="0"/>
              </a:spcBef>
            </a:pPr>
            <a:r>
              <a:rPr lang="en-US" sz="1849">
                <a:solidFill>
                  <a:srgbClr val="38B6FF"/>
                </a:solidFill>
                <a:latin typeface="Inter Bold"/>
              </a:rPr>
              <a:t>Student</a:t>
            </a:r>
            <a:r>
              <a:rPr lang="en-US" sz="1849">
                <a:solidFill>
                  <a:srgbClr val="FFFFFF"/>
                </a:solidFill>
                <a:latin typeface="Inter"/>
              </a:rPr>
              <a:t>(</a:t>
            </a:r>
            <a:r>
              <a:rPr lang="en-US" sz="1849" u="sng">
                <a:solidFill>
                  <a:srgbClr val="FFFFFF"/>
                </a:solidFill>
                <a:latin typeface="Inter"/>
              </a:rPr>
              <a:t>student_id</a:t>
            </a:r>
            <a:r>
              <a:rPr lang="en-US" sz="1849">
                <a:solidFill>
                  <a:srgbClr val="FFFFFF"/>
                </a:solidFill>
                <a:latin typeface="Inter"/>
              </a:rPr>
              <a:t>, name, login_time, login_date, last_login_duration, email, profile_picture_link)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5222" y="4601103"/>
            <a:ext cx="6795482" cy="1070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7"/>
              </a:lnSpc>
              <a:spcBef>
                <a:spcPct val="0"/>
              </a:spcBef>
            </a:pPr>
            <a:r>
              <a:rPr lang="en-US" sz="1849">
                <a:solidFill>
                  <a:srgbClr val="38B6FF"/>
                </a:solidFill>
                <a:latin typeface="Inter Bold"/>
              </a:rPr>
              <a:t>Instructor</a:t>
            </a:r>
            <a:r>
              <a:rPr lang="en-US" sz="1849">
                <a:solidFill>
                  <a:srgbClr val="FFFFFF"/>
                </a:solidFill>
                <a:latin typeface="Inter"/>
              </a:rPr>
              <a:t>(</a:t>
            </a:r>
            <a:r>
              <a:rPr lang="en-US" sz="1849" u="sng">
                <a:solidFill>
                  <a:srgbClr val="FFFFFF"/>
                </a:solidFill>
                <a:latin typeface="Inter"/>
              </a:rPr>
              <a:t>instructor_id</a:t>
            </a:r>
            <a:r>
              <a:rPr lang="en-US" sz="1849">
                <a:solidFill>
                  <a:srgbClr val="FFFFFF"/>
                </a:solidFill>
                <a:latin typeface="Inter"/>
              </a:rPr>
              <a:t>, dept_id, email, office_location, title, name, office_hour_start, office_hour_end, office_hour_weekday)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85222" y="6295601"/>
            <a:ext cx="7254213" cy="346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7"/>
              </a:lnSpc>
              <a:spcBef>
                <a:spcPct val="0"/>
              </a:spcBef>
            </a:pPr>
            <a:r>
              <a:rPr lang="en-US" sz="1849">
                <a:solidFill>
                  <a:srgbClr val="38B6FF"/>
                </a:solidFill>
                <a:latin typeface="Inter Bold"/>
              </a:rPr>
              <a:t>Enrolls</a:t>
            </a:r>
            <a:r>
              <a:rPr lang="en-US" sz="1849">
                <a:solidFill>
                  <a:srgbClr val="FFFFFF"/>
                </a:solidFill>
                <a:latin typeface="Inter"/>
              </a:rPr>
              <a:t>(</a:t>
            </a:r>
            <a:r>
              <a:rPr lang="en-US" sz="1849" u="sng">
                <a:solidFill>
                  <a:srgbClr val="FFFFFF"/>
                </a:solidFill>
                <a:latin typeface="Inter"/>
              </a:rPr>
              <a:t>student_id</a:t>
            </a:r>
            <a:r>
              <a:rPr lang="en-US" sz="1849">
                <a:solidFill>
                  <a:srgbClr val="FFFFFF"/>
                </a:solidFill>
                <a:latin typeface="Inter"/>
              </a:rPr>
              <a:t>, </a:t>
            </a:r>
            <a:r>
              <a:rPr lang="en-US" sz="1849" u="sng">
                <a:solidFill>
                  <a:srgbClr val="FFFFFF"/>
                </a:solidFill>
                <a:latin typeface="Inter"/>
              </a:rPr>
              <a:t>class_id</a:t>
            </a:r>
            <a:r>
              <a:rPr lang="en-US" sz="1849">
                <a:solidFill>
                  <a:srgbClr val="FFFFFF"/>
                </a:solidFill>
                <a:latin typeface="Inter"/>
              </a:rPr>
              <a:t>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01576" y="3087580"/>
            <a:ext cx="3665041" cy="300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Inter"/>
              </a:rPr>
              <a:t>Foreign Keys: course_id refers </a:t>
            </a:r>
            <a:r>
              <a:rPr lang="en-US" sz="1599">
                <a:solidFill>
                  <a:srgbClr val="38B6FF"/>
                </a:solidFill>
                <a:latin typeface="Inter"/>
              </a:rPr>
              <a:t>Course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01576" y="5738071"/>
            <a:ext cx="3904655" cy="300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Inter"/>
              </a:rPr>
              <a:t>Foreign Keys: dept_id refers </a:t>
            </a:r>
            <a:r>
              <a:rPr lang="en-US" sz="1599">
                <a:solidFill>
                  <a:srgbClr val="38B6FF"/>
                </a:solidFill>
                <a:latin typeface="Inter"/>
              </a:rPr>
              <a:t>Department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01576" y="6699144"/>
            <a:ext cx="5892403" cy="300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Inter"/>
              </a:rPr>
              <a:t>Foreign Keys: student_id refers </a:t>
            </a:r>
            <a:r>
              <a:rPr lang="en-US" sz="1599">
                <a:solidFill>
                  <a:srgbClr val="38B6FF"/>
                </a:solidFill>
                <a:latin typeface="Inter"/>
              </a:rPr>
              <a:t>Student</a:t>
            </a:r>
            <a:r>
              <a:rPr lang="en-US" sz="1599">
                <a:solidFill>
                  <a:srgbClr val="FFFFFF"/>
                </a:solidFill>
                <a:latin typeface="Inter"/>
              </a:rPr>
              <a:t>, class_id refers </a:t>
            </a:r>
            <a:r>
              <a:rPr lang="en-US" sz="1599">
                <a:solidFill>
                  <a:srgbClr val="38B6FF"/>
                </a:solidFill>
                <a:latin typeface="Inter"/>
              </a:rPr>
              <a:t>Class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85222" y="7256674"/>
            <a:ext cx="6208609" cy="708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7"/>
              </a:lnSpc>
              <a:spcBef>
                <a:spcPct val="0"/>
              </a:spcBef>
            </a:pPr>
            <a:r>
              <a:rPr lang="en-US" sz="1849">
                <a:solidFill>
                  <a:srgbClr val="38B6FF"/>
                </a:solidFill>
                <a:latin typeface="Inter Bold"/>
              </a:rPr>
              <a:t>Time</a:t>
            </a:r>
            <a:r>
              <a:rPr lang="en-US" sz="1849">
                <a:solidFill>
                  <a:srgbClr val="FFFFFF"/>
                </a:solidFill>
                <a:latin typeface="Inter"/>
              </a:rPr>
              <a:t>(</a:t>
            </a:r>
            <a:r>
              <a:rPr lang="en-US" sz="1849" u="sng">
                <a:solidFill>
                  <a:srgbClr val="FFFFFF"/>
                </a:solidFill>
                <a:latin typeface="Inter"/>
              </a:rPr>
              <a:t>time_id</a:t>
            </a:r>
            <a:r>
              <a:rPr lang="en-US" sz="1849">
                <a:solidFill>
                  <a:srgbClr val="FFFFFF"/>
                </a:solidFill>
                <a:latin typeface="Inter"/>
              </a:rPr>
              <a:t>, class_id, room_id, start_time, end_time, day, type)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01576" y="8022167"/>
            <a:ext cx="5444430" cy="300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Inter"/>
              </a:rPr>
              <a:t>Foreign Keys: class_id refers </a:t>
            </a:r>
            <a:r>
              <a:rPr lang="en-US" sz="1599">
                <a:solidFill>
                  <a:srgbClr val="38B6FF"/>
                </a:solidFill>
                <a:latin typeface="Inter"/>
              </a:rPr>
              <a:t>Class</a:t>
            </a:r>
            <a:r>
              <a:rPr lang="en-US" sz="1599">
                <a:solidFill>
                  <a:srgbClr val="FFFFFF"/>
                </a:solidFill>
                <a:latin typeface="Inter"/>
              </a:rPr>
              <a:t>, room_id refers </a:t>
            </a:r>
            <a:r>
              <a:rPr lang="en-US" sz="1599">
                <a:solidFill>
                  <a:srgbClr val="38B6FF"/>
                </a:solidFill>
                <a:latin typeface="Inter"/>
              </a:rPr>
              <a:t>Room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66719" y="8579697"/>
            <a:ext cx="669714" cy="3683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99"/>
              </a:lnSpc>
              <a:spcBef>
                <a:spcPct val="0"/>
              </a:spcBef>
            </a:pPr>
            <a:r>
              <a:rPr lang="en-US" sz="1999" dirty="0">
                <a:solidFill>
                  <a:srgbClr val="FFFFFF"/>
                </a:solidFill>
                <a:latin typeface="Inter Bold"/>
              </a:rPr>
              <a:t>AND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81103" y="9043247"/>
            <a:ext cx="6533350" cy="708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7"/>
              </a:lnSpc>
              <a:spcBef>
                <a:spcPct val="0"/>
              </a:spcBef>
            </a:pPr>
            <a:r>
              <a:rPr lang="en-US" sz="1849" dirty="0">
                <a:solidFill>
                  <a:srgbClr val="FFFFFF"/>
                </a:solidFill>
                <a:latin typeface="Inter"/>
              </a:rPr>
              <a:t>{</a:t>
            </a:r>
            <a:r>
              <a:rPr lang="en-US" sz="1849" dirty="0">
                <a:solidFill>
                  <a:srgbClr val="38B6FF"/>
                </a:solidFill>
                <a:latin typeface="Inter Bold"/>
              </a:rPr>
              <a:t>Department</a:t>
            </a:r>
            <a:r>
              <a:rPr lang="en-US" sz="1849" dirty="0">
                <a:solidFill>
                  <a:srgbClr val="FFFFFF"/>
                </a:solidFill>
                <a:latin typeface="Inter"/>
              </a:rPr>
              <a:t>,</a:t>
            </a:r>
            <a:r>
              <a:rPr lang="en-US" sz="1849" dirty="0">
                <a:solidFill>
                  <a:srgbClr val="38B6FF"/>
                </a:solidFill>
                <a:latin typeface="Inter Bold"/>
              </a:rPr>
              <a:t> Course</a:t>
            </a:r>
            <a:r>
              <a:rPr lang="en-US" sz="1849" dirty="0">
                <a:solidFill>
                  <a:srgbClr val="FFFFFF"/>
                </a:solidFill>
                <a:latin typeface="Inter"/>
              </a:rPr>
              <a:t>,</a:t>
            </a:r>
            <a:r>
              <a:rPr lang="en-US" sz="1849" dirty="0">
                <a:solidFill>
                  <a:srgbClr val="38B6FF"/>
                </a:solidFill>
                <a:latin typeface="Inter Bold"/>
              </a:rPr>
              <a:t> Material</a:t>
            </a:r>
            <a:r>
              <a:rPr lang="en-US" sz="1849" dirty="0">
                <a:solidFill>
                  <a:srgbClr val="FFFFFF"/>
                </a:solidFill>
                <a:latin typeface="Inter"/>
              </a:rPr>
              <a:t>,</a:t>
            </a:r>
            <a:r>
              <a:rPr lang="en-US" sz="1849" dirty="0">
                <a:solidFill>
                  <a:srgbClr val="38B6FF"/>
                </a:solidFill>
                <a:latin typeface="Inter Bold"/>
              </a:rPr>
              <a:t> Notes</a:t>
            </a:r>
            <a:r>
              <a:rPr lang="en-US" sz="1849" dirty="0">
                <a:solidFill>
                  <a:srgbClr val="FFFFFF"/>
                </a:solidFill>
                <a:latin typeface="Inter"/>
              </a:rPr>
              <a:t>,</a:t>
            </a:r>
            <a:r>
              <a:rPr lang="en-US" sz="1849" dirty="0">
                <a:solidFill>
                  <a:srgbClr val="38B6FF"/>
                </a:solidFill>
                <a:latin typeface="Inter Bold"/>
              </a:rPr>
              <a:t> Assignment</a:t>
            </a:r>
            <a:r>
              <a:rPr lang="en-US" sz="1849" dirty="0">
                <a:solidFill>
                  <a:srgbClr val="FFFFFF"/>
                </a:solidFill>
                <a:latin typeface="Inter"/>
              </a:rPr>
              <a:t>,</a:t>
            </a:r>
            <a:r>
              <a:rPr lang="en-US" sz="1849" dirty="0">
                <a:solidFill>
                  <a:srgbClr val="38B6FF"/>
                </a:solidFill>
                <a:latin typeface="Inter Bold"/>
              </a:rPr>
              <a:t> Message</a:t>
            </a:r>
            <a:r>
              <a:rPr lang="en-US" sz="1849" dirty="0">
                <a:solidFill>
                  <a:srgbClr val="FFFFFF"/>
                </a:solidFill>
                <a:latin typeface="Inter"/>
              </a:rPr>
              <a:t>,</a:t>
            </a:r>
            <a:r>
              <a:rPr lang="en-US" sz="1849" dirty="0">
                <a:solidFill>
                  <a:srgbClr val="38B6FF"/>
                </a:solidFill>
                <a:latin typeface="Inter Bold"/>
              </a:rPr>
              <a:t> Teaches</a:t>
            </a:r>
            <a:r>
              <a:rPr lang="en-US" sz="1849" dirty="0">
                <a:solidFill>
                  <a:srgbClr val="FFFFFF"/>
                </a:solidFill>
                <a:latin typeface="Inter"/>
              </a:rPr>
              <a:t>,</a:t>
            </a:r>
            <a:r>
              <a:rPr lang="en-US" sz="1849" dirty="0">
                <a:solidFill>
                  <a:srgbClr val="38B6FF"/>
                </a:solidFill>
                <a:latin typeface="Inter Bold"/>
              </a:rPr>
              <a:t> Room</a:t>
            </a:r>
            <a:r>
              <a:rPr lang="en-US" sz="1849" dirty="0">
                <a:solidFill>
                  <a:srgbClr val="FFFFFF"/>
                </a:solidFill>
                <a:latin typeface="Inter"/>
              </a:rPr>
              <a:t>}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034" t="14480" r="4247" b="1448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7327617" y="4974158"/>
            <a:ext cx="6681627" cy="4245854"/>
            <a:chOff x="0" y="0"/>
            <a:chExt cx="1759770" cy="11182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59770" cy="1118250"/>
            </a:xfrm>
            <a:custGeom>
              <a:avLst/>
              <a:gdLst/>
              <a:ahLst/>
              <a:cxnLst/>
              <a:rect l="l" t="t" r="r" b="b"/>
              <a:pathLst>
                <a:path w="1759770" h="1118250">
                  <a:moveTo>
                    <a:pt x="0" y="0"/>
                  </a:moveTo>
                  <a:lnTo>
                    <a:pt x="1759770" y="0"/>
                  </a:lnTo>
                  <a:lnTo>
                    <a:pt x="1759770" y="1118250"/>
                  </a:lnTo>
                  <a:lnTo>
                    <a:pt x="0" y="1118250"/>
                  </a:lnTo>
                  <a:close/>
                </a:path>
              </a:pathLst>
            </a:custGeom>
            <a:solidFill>
              <a:srgbClr val="13B8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aphicFrame>
        <p:nvGraphicFramePr>
          <p:cNvPr id="6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2735339"/>
              </p:ext>
            </p:extLst>
          </p:nvPr>
        </p:nvGraphicFramePr>
        <p:xfrm>
          <a:off x="14138061" y="5036004"/>
          <a:ext cx="3853148" cy="5084666"/>
        </p:xfrm>
        <a:graphic>
          <a:graphicData uri="http://schemas.openxmlformats.org/drawingml/2006/table">
            <a:tbl>
              <a:tblPr/>
              <a:tblGrid>
                <a:gridCol w="19265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65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5458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000" dirty="0">
                          <a:solidFill>
                            <a:srgbClr val="38B6FF"/>
                          </a:solidFill>
                          <a:latin typeface="Inter Bold"/>
                        </a:rPr>
                        <a:t>Technology 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000">
                          <a:solidFill>
                            <a:srgbClr val="38B6FF"/>
                          </a:solidFill>
                          <a:latin typeface="Inter Bold"/>
                        </a:rPr>
                        <a:t>Purpose</a:t>
                      </a:r>
                      <a:endParaRPr lang="en-US" sz="110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458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000" b="1" dirty="0">
                          <a:solidFill>
                            <a:srgbClr val="FFFFFF"/>
                          </a:solidFill>
                          <a:latin typeface="Inter"/>
                        </a:rPr>
                        <a:t>MySQL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000" b="1">
                          <a:solidFill>
                            <a:srgbClr val="FFFFFF"/>
                          </a:solidFill>
                          <a:latin typeface="Inter"/>
                        </a:rPr>
                        <a:t>Database</a:t>
                      </a:r>
                      <a:endParaRPr lang="en-US" sz="1100" b="1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9666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2000" b="1" dirty="0">
                          <a:solidFill>
                            <a:srgbClr val="FFFFFF"/>
                          </a:solidFill>
                          <a:latin typeface="Inter"/>
                        </a:rPr>
                        <a:t>Python + Flask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Backend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8291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>
                          <a:solidFill>
                            <a:srgbClr val="FFFFFF"/>
                          </a:solidFill>
                          <a:latin typeface="Inter"/>
                        </a:rPr>
                        <a:t>React.JS</a:t>
                      </a:r>
                      <a:endParaRPr lang="en-US" sz="1100" b="1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UI Framework and Frontend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82919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>
                          <a:solidFill>
                            <a:srgbClr val="FFFFFF"/>
                          </a:solidFill>
                          <a:latin typeface="Inter"/>
                        </a:rPr>
                        <a:t>Python + OpenCV</a:t>
                      </a:r>
                      <a:endParaRPr lang="en-US" sz="1100" b="1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Face Recognition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7" name="Group 7"/>
          <p:cNvGrpSpPr/>
          <p:nvPr/>
        </p:nvGrpSpPr>
        <p:grpSpPr>
          <a:xfrm>
            <a:off x="12719891" y="748269"/>
            <a:ext cx="5271319" cy="4127171"/>
            <a:chOff x="0" y="0"/>
            <a:chExt cx="1388331" cy="108699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88331" cy="1086992"/>
            </a:xfrm>
            <a:custGeom>
              <a:avLst/>
              <a:gdLst/>
              <a:ahLst/>
              <a:cxnLst/>
              <a:rect l="l" t="t" r="r" b="b"/>
              <a:pathLst>
                <a:path w="1388331" h="1086992">
                  <a:moveTo>
                    <a:pt x="0" y="0"/>
                  </a:moveTo>
                  <a:lnTo>
                    <a:pt x="1388331" y="0"/>
                  </a:lnTo>
                  <a:lnTo>
                    <a:pt x="1388331" y="1086992"/>
                  </a:lnTo>
                  <a:lnTo>
                    <a:pt x="0" y="1086992"/>
                  </a:lnTo>
                  <a:close/>
                </a:path>
              </a:pathLst>
            </a:custGeom>
            <a:solidFill>
              <a:srgbClr val="13B8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799219" y="780993"/>
            <a:ext cx="5112663" cy="4030301"/>
          </a:xfrm>
          <a:prstGeom prst="rect">
            <a:avLst/>
          </a:prstGeom>
        </p:spPr>
      </p:pic>
      <p:grpSp>
        <p:nvGrpSpPr>
          <p:cNvPr id="11" name="Group 11"/>
          <p:cNvGrpSpPr/>
          <p:nvPr/>
        </p:nvGrpSpPr>
        <p:grpSpPr>
          <a:xfrm>
            <a:off x="7837120" y="1259160"/>
            <a:ext cx="4637290" cy="3034562"/>
            <a:chOff x="0" y="0"/>
            <a:chExt cx="1221344" cy="79922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21344" cy="799226"/>
            </a:xfrm>
            <a:custGeom>
              <a:avLst/>
              <a:gdLst/>
              <a:ahLst/>
              <a:cxnLst/>
              <a:rect l="l" t="t" r="r" b="b"/>
              <a:pathLst>
                <a:path w="1221344" h="799226">
                  <a:moveTo>
                    <a:pt x="0" y="0"/>
                  </a:moveTo>
                  <a:lnTo>
                    <a:pt x="1221344" y="0"/>
                  </a:lnTo>
                  <a:lnTo>
                    <a:pt x="1221344" y="799226"/>
                  </a:lnTo>
                  <a:lnTo>
                    <a:pt x="0" y="799226"/>
                  </a:lnTo>
                  <a:close/>
                </a:path>
              </a:pathLst>
            </a:custGeom>
            <a:solidFill>
              <a:srgbClr val="13B8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4"/>
          <a:srcRect l="33213" t="14928" r="19335" b="20681"/>
          <a:stretch>
            <a:fillRect/>
          </a:stretch>
        </p:blipFill>
        <p:spPr>
          <a:xfrm>
            <a:off x="7909188" y="1335335"/>
            <a:ext cx="4490218" cy="2894241"/>
          </a:xfrm>
          <a:prstGeom prst="rect">
            <a:avLst/>
          </a:prstGeom>
        </p:spPr>
      </p:pic>
      <p:grpSp>
        <p:nvGrpSpPr>
          <p:cNvPr id="15" name="Group 15"/>
          <p:cNvGrpSpPr/>
          <p:nvPr/>
        </p:nvGrpSpPr>
        <p:grpSpPr>
          <a:xfrm>
            <a:off x="238178" y="4974158"/>
            <a:ext cx="6980548" cy="4245854"/>
            <a:chOff x="0" y="0"/>
            <a:chExt cx="1838498" cy="111825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838498" cy="1118250"/>
            </a:xfrm>
            <a:custGeom>
              <a:avLst/>
              <a:gdLst/>
              <a:ahLst/>
              <a:cxnLst/>
              <a:rect l="l" t="t" r="r" b="b"/>
              <a:pathLst>
                <a:path w="1838498" h="1118250">
                  <a:moveTo>
                    <a:pt x="0" y="0"/>
                  </a:moveTo>
                  <a:lnTo>
                    <a:pt x="1838498" y="0"/>
                  </a:lnTo>
                  <a:lnTo>
                    <a:pt x="1838498" y="1118250"/>
                  </a:lnTo>
                  <a:lnTo>
                    <a:pt x="0" y="1118250"/>
                  </a:lnTo>
                  <a:close/>
                </a:path>
              </a:pathLst>
            </a:custGeom>
            <a:solidFill>
              <a:srgbClr val="13B8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rcRect t="4100"/>
          <a:stretch>
            <a:fillRect/>
          </a:stretch>
        </p:blipFill>
        <p:spPr>
          <a:xfrm>
            <a:off x="318556" y="5036004"/>
            <a:ext cx="6813575" cy="4083876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7419500" y="5042425"/>
            <a:ext cx="6513653" cy="4071033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3834267" y="306310"/>
            <a:ext cx="10242442" cy="553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1"/>
              </a:lnSpc>
            </a:pPr>
            <a:r>
              <a:rPr lang="en-US" sz="3590">
                <a:solidFill>
                  <a:srgbClr val="FFFFFF"/>
                </a:solidFill>
                <a:latin typeface="Russo One"/>
              </a:rPr>
              <a:t>UI &amp; Software Design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-269770" y="521574"/>
            <a:ext cx="5356769" cy="405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Inter Bold"/>
              </a:rPr>
              <a:t>Highlighted Functionalities: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6895" y="978006"/>
            <a:ext cx="7514744" cy="4308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6995" lvl="1" indent="-203498">
              <a:lnSpc>
                <a:spcPts val="2639"/>
              </a:lnSpc>
              <a:buFont typeface="Arial"/>
              <a:buChar char="•"/>
            </a:pPr>
            <a:r>
              <a:rPr lang="en-US" sz="1885" dirty="0">
                <a:solidFill>
                  <a:srgbClr val="38B6FF"/>
                </a:solidFill>
                <a:latin typeface="Inter Bold"/>
              </a:rPr>
              <a:t>A welcome message</a:t>
            </a:r>
            <a:r>
              <a:rPr lang="en-US" sz="1885" dirty="0">
                <a:solidFill>
                  <a:srgbClr val="FFFFFF"/>
                </a:solidFill>
                <a:latin typeface="Inter"/>
              </a:rPr>
              <a:t>, along with name and login time of a student logging in with face recognition</a:t>
            </a:r>
          </a:p>
          <a:p>
            <a:pPr marL="406995" lvl="1" indent="-203498">
              <a:lnSpc>
                <a:spcPts val="2639"/>
              </a:lnSpc>
              <a:buFont typeface="Arial"/>
              <a:buChar char="•"/>
            </a:pPr>
            <a:r>
              <a:rPr lang="en-US" sz="1885" dirty="0">
                <a:solidFill>
                  <a:srgbClr val="FFFFFF"/>
                </a:solidFill>
                <a:latin typeface="Inter"/>
              </a:rPr>
              <a:t>A </a:t>
            </a:r>
            <a:r>
              <a:rPr lang="en-US" sz="1885" dirty="0">
                <a:solidFill>
                  <a:srgbClr val="13B8FF"/>
                </a:solidFill>
                <a:latin typeface="Inter Bold"/>
              </a:rPr>
              <a:t>dashboard</a:t>
            </a:r>
            <a:r>
              <a:rPr lang="en-US" sz="1885" dirty="0">
                <a:solidFill>
                  <a:srgbClr val="FFFFFF"/>
                </a:solidFill>
                <a:latin typeface="Inter"/>
              </a:rPr>
              <a:t> that displays a personalized daily and weekly timetable spanning the entire semester</a:t>
            </a:r>
          </a:p>
          <a:p>
            <a:pPr marL="406995" lvl="1" indent="-203498">
              <a:lnSpc>
                <a:spcPts val="2639"/>
              </a:lnSpc>
              <a:buFont typeface="Arial"/>
              <a:buChar char="•"/>
            </a:pPr>
            <a:r>
              <a:rPr lang="en-US" sz="1885" dirty="0">
                <a:solidFill>
                  <a:srgbClr val="FFFFFF"/>
                </a:solidFill>
                <a:latin typeface="Inter"/>
              </a:rPr>
              <a:t>A </a:t>
            </a:r>
            <a:r>
              <a:rPr lang="en-US" sz="1885" dirty="0">
                <a:solidFill>
                  <a:srgbClr val="38B6FF"/>
                </a:solidFill>
                <a:latin typeface="Inter Bold"/>
              </a:rPr>
              <a:t>reminder</a:t>
            </a:r>
            <a:r>
              <a:rPr lang="en-US" sz="1885" dirty="0">
                <a:solidFill>
                  <a:srgbClr val="FFFFFF"/>
                </a:solidFill>
                <a:latin typeface="Inter"/>
              </a:rPr>
              <a:t> that shows the upcoming class within the next hour</a:t>
            </a:r>
          </a:p>
          <a:p>
            <a:pPr marL="406995" lvl="1" indent="-203498">
              <a:lnSpc>
                <a:spcPts val="2639"/>
              </a:lnSpc>
              <a:buFont typeface="Arial"/>
              <a:buChar char="•"/>
            </a:pPr>
            <a:r>
              <a:rPr lang="en-US" sz="1885" dirty="0">
                <a:solidFill>
                  <a:srgbClr val="13B8FF"/>
                </a:solidFill>
                <a:latin typeface="Inter Bold"/>
              </a:rPr>
              <a:t>Course material page</a:t>
            </a:r>
            <a:r>
              <a:rPr lang="en-US" sz="1885" dirty="0">
                <a:solidFill>
                  <a:srgbClr val="FFFFFF"/>
                </a:solidFill>
                <a:latin typeface="Inter"/>
              </a:rPr>
              <a:t> that shows useful details, such as lecture notes or deadlines, for each course a student has enrolled in</a:t>
            </a:r>
          </a:p>
          <a:p>
            <a:pPr marL="406995" lvl="1" indent="-203498">
              <a:lnSpc>
                <a:spcPts val="2639"/>
              </a:lnSpc>
              <a:buFont typeface="Arial"/>
              <a:buChar char="•"/>
            </a:pPr>
            <a:r>
              <a:rPr lang="en-US" sz="1885" dirty="0">
                <a:solidFill>
                  <a:srgbClr val="FFFFFF"/>
                </a:solidFill>
                <a:latin typeface="Inter"/>
              </a:rPr>
              <a:t>Opportunity to </a:t>
            </a:r>
            <a:r>
              <a:rPr lang="en-US" sz="1885" dirty="0">
                <a:solidFill>
                  <a:srgbClr val="13B8FF"/>
                </a:solidFill>
                <a:latin typeface="Inter Bold"/>
              </a:rPr>
              <a:t>automatically share</a:t>
            </a:r>
            <a:r>
              <a:rPr lang="en-US" sz="1885" dirty="0">
                <a:solidFill>
                  <a:srgbClr val="FFFFFF"/>
                </a:solidFill>
                <a:latin typeface="Inter"/>
              </a:rPr>
              <a:t> this information with anyone by email.</a:t>
            </a:r>
          </a:p>
          <a:p>
            <a:pPr marL="406995" lvl="1" indent="-203498">
              <a:lnSpc>
                <a:spcPts val="2639"/>
              </a:lnSpc>
              <a:buFont typeface="Arial"/>
              <a:buChar char="•"/>
            </a:pPr>
            <a:r>
              <a:rPr lang="en-US" sz="1885" dirty="0">
                <a:solidFill>
                  <a:srgbClr val="13B8FF"/>
                </a:solidFill>
                <a:latin typeface="Inter Bold"/>
              </a:rPr>
              <a:t>Monitoring  </a:t>
            </a:r>
            <a:r>
              <a:rPr lang="en-US" sz="1885" dirty="0">
                <a:solidFill>
                  <a:srgbClr val="FFFFFF"/>
                </a:solidFill>
                <a:latin typeface="Inter"/>
              </a:rPr>
              <a:t>student activity using sessions</a:t>
            </a:r>
          </a:p>
          <a:p>
            <a:pPr marL="406995" lvl="1" indent="-203498">
              <a:lnSpc>
                <a:spcPts val="2639"/>
              </a:lnSpc>
              <a:buFont typeface="Arial"/>
              <a:buChar char="•"/>
            </a:pPr>
            <a:endParaRPr lang="en-US" sz="1885" dirty="0">
              <a:solidFill>
                <a:srgbClr val="FFFFFF"/>
              </a:solidFill>
              <a:latin typeface="Inter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2736587" y="9239683"/>
            <a:ext cx="1983730" cy="561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2"/>
              </a:lnSpc>
              <a:spcBef>
                <a:spcPct val="0"/>
              </a:spcBef>
            </a:pPr>
            <a:r>
              <a:rPr lang="en-US" sz="3014">
                <a:solidFill>
                  <a:srgbClr val="FFFFFF"/>
                </a:solidFill>
                <a:latin typeface="Inter"/>
              </a:rPr>
              <a:t>Dashboard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735534" y="9248569"/>
            <a:ext cx="3881586" cy="552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4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Inter"/>
              </a:rPr>
              <a:t>Course Material Page</a:t>
            </a:r>
          </a:p>
        </p:txBody>
      </p:sp>
      <p:sp>
        <p:nvSpPr>
          <p:cNvPr id="26" name="TextBox 11">
            <a:extLst>
              <a:ext uri="{FF2B5EF4-FFF2-40B4-BE49-F238E27FC236}">
                <a16:creationId xmlns:a16="http://schemas.microsoft.com/office/drawing/2014/main" id="{FCD101C2-C296-A658-1ACF-51E601593A48}"/>
              </a:ext>
            </a:extLst>
          </p:cNvPr>
          <p:cNvSpPr txBox="1"/>
          <p:nvPr/>
        </p:nvSpPr>
        <p:spPr>
          <a:xfrm>
            <a:off x="16916400" y="342900"/>
            <a:ext cx="1074810" cy="2582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08"/>
              </a:lnSpc>
              <a:spcBef>
                <a:spcPct val="0"/>
              </a:spcBef>
            </a:pPr>
            <a:r>
              <a:rPr lang="en-US" sz="1700" dirty="0">
                <a:solidFill>
                  <a:srgbClr val="FFFFFF"/>
                </a:solidFill>
                <a:latin typeface="Canva Sans Bold"/>
              </a:rPr>
              <a:t>Group 21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4302" r="4807" b="1430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207294"/>
              </p:ext>
            </p:extLst>
          </p:nvPr>
        </p:nvGraphicFramePr>
        <p:xfrm>
          <a:off x="11143165" y="3398091"/>
          <a:ext cx="6375218" cy="6782205"/>
        </p:xfrm>
        <a:graphic>
          <a:graphicData uri="http://schemas.openxmlformats.org/drawingml/2006/table">
            <a:tbl>
              <a:tblPr/>
              <a:tblGrid>
                <a:gridCol w="2949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26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83934"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1700">
                          <a:solidFill>
                            <a:srgbClr val="38B6FF"/>
                          </a:solidFill>
                          <a:latin typeface="Inter Bold"/>
                        </a:rPr>
                        <a:t>Group Members</a:t>
                      </a:r>
                      <a:endParaRPr lang="en-US" sz="110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r>
                        <a:rPr lang="en-US" sz="1700">
                          <a:solidFill>
                            <a:srgbClr val="38B6FF"/>
                          </a:solidFill>
                          <a:latin typeface="Inter Bold"/>
                        </a:rPr>
                        <a:t>Contributions</a:t>
                      </a:r>
                      <a:endParaRPr lang="en-US" sz="110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782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>
                          <a:solidFill>
                            <a:srgbClr val="FFFFFF"/>
                          </a:solidFill>
                          <a:latin typeface="Inter Bold"/>
                        </a:rPr>
                        <a:t>Masood Ahmed</a:t>
                      </a:r>
                      <a:endParaRPr lang="en-US" sz="1100" b="1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Frontend + UI + Frontend-Backend Integration + Face-Recognition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8087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>
                          <a:solidFill>
                            <a:srgbClr val="FFFFFF"/>
                          </a:solidFill>
                          <a:latin typeface="Inter Bold"/>
                        </a:rPr>
                        <a:t>Abdulwadood Ashraf Faazli</a:t>
                      </a:r>
                      <a:endParaRPr lang="en-US" sz="1100" b="1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Database Design + Backend + Frontend-Backend integration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782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>
                          <a:solidFill>
                            <a:srgbClr val="FFFFFF"/>
                          </a:solidFill>
                          <a:latin typeface="Inter Bold"/>
                        </a:rPr>
                        <a:t>Muhammad Mubeen</a:t>
                      </a:r>
                      <a:endParaRPr lang="en-US" sz="1100" b="1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Frontend + UI + Frontend-Backend Integration + Face Recognition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8087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>
                          <a:solidFill>
                            <a:srgbClr val="FFFFFF"/>
                          </a:solidFill>
                          <a:latin typeface="Inter Bold"/>
                        </a:rPr>
                        <a:t>Li Hoi Kit</a:t>
                      </a:r>
                      <a:endParaRPr lang="en-US" sz="1100" b="1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>
                          <a:solidFill>
                            <a:srgbClr val="FFFFFF"/>
                          </a:solidFill>
                          <a:latin typeface="Inter"/>
                        </a:rPr>
                        <a:t>Database Design + SQL Queries + Backend</a:t>
                      </a:r>
                      <a:endParaRPr lang="en-US" sz="1100" b="1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8087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>
                          <a:solidFill>
                            <a:srgbClr val="FFFFFF"/>
                          </a:solidFill>
                          <a:latin typeface="Inter Bold"/>
                        </a:rPr>
                        <a:t>Chan Kwok Cheung</a:t>
                      </a:r>
                      <a:endParaRPr lang="en-US" sz="1100" b="1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Database Design + SQL Queries + Backend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4" name="Group 4"/>
          <p:cNvGrpSpPr/>
          <p:nvPr/>
        </p:nvGrpSpPr>
        <p:grpSpPr>
          <a:xfrm>
            <a:off x="684075" y="1504833"/>
            <a:ext cx="1258838" cy="1258838"/>
            <a:chOff x="0" y="0"/>
            <a:chExt cx="1678450" cy="167845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678450" cy="1678450"/>
            </a:xfrm>
            <a:prstGeom prst="rect">
              <a:avLst/>
            </a:prstGeom>
          </p:spPr>
        </p:pic>
        <p:grpSp>
          <p:nvGrpSpPr>
            <p:cNvPr id="6" name="Group 6"/>
            <p:cNvGrpSpPr/>
            <p:nvPr/>
          </p:nvGrpSpPr>
          <p:grpSpPr>
            <a:xfrm>
              <a:off x="308262" y="308262"/>
              <a:ext cx="1061927" cy="1061927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630849" y="0"/>
                      <a:pt x="812800" y="181951"/>
                      <a:pt x="812800" y="406400"/>
                    </a:cubicBezTo>
                    <a:cubicBezTo>
                      <a:pt x="812800" y="630849"/>
                      <a:pt x="630849" y="812800"/>
                      <a:pt x="406400" y="812800"/>
                    </a:cubicBezTo>
                    <a:cubicBezTo>
                      <a:pt x="181951" y="812800"/>
                      <a:pt x="0" y="630849"/>
                      <a:pt x="0" y="406400"/>
                    </a:cubicBezTo>
                    <a:cubicBezTo>
                      <a:pt x="0" y="181951"/>
                      <a:pt x="181951" y="0"/>
                      <a:pt x="406400" y="0"/>
                    </a:cubicBez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>
                <a:solidFill>
                  <a:srgbClr val="FFFFFF"/>
                </a:solidFill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92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464152" y="464152"/>
              <a:ext cx="750146" cy="750146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13B8FF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920"/>
                  </a:lnSpc>
                </a:pPr>
                <a:endParaRPr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>
            <a:off x="7084291" y="1547812"/>
            <a:ext cx="1258838" cy="1258838"/>
            <a:chOff x="0" y="0"/>
            <a:chExt cx="1678450" cy="1678450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678450" cy="1678450"/>
            </a:xfrm>
            <a:prstGeom prst="rect">
              <a:avLst/>
            </a:prstGeom>
          </p:spPr>
        </p:pic>
        <p:grpSp>
          <p:nvGrpSpPr>
            <p:cNvPr id="14" name="Group 14"/>
            <p:cNvGrpSpPr/>
            <p:nvPr/>
          </p:nvGrpSpPr>
          <p:grpSpPr>
            <a:xfrm>
              <a:off x="308262" y="308262"/>
              <a:ext cx="1061927" cy="1061927"/>
              <a:chOff x="0" y="0"/>
              <a:chExt cx="812800" cy="8128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630849" y="0"/>
                      <a:pt x="812800" y="181951"/>
                      <a:pt x="812800" y="406400"/>
                    </a:cubicBezTo>
                    <a:cubicBezTo>
                      <a:pt x="812800" y="630849"/>
                      <a:pt x="630849" y="812800"/>
                      <a:pt x="406400" y="812800"/>
                    </a:cubicBezTo>
                    <a:cubicBezTo>
                      <a:pt x="181951" y="812800"/>
                      <a:pt x="0" y="630849"/>
                      <a:pt x="0" y="406400"/>
                    </a:cubicBezTo>
                    <a:cubicBezTo>
                      <a:pt x="0" y="181951"/>
                      <a:pt x="181951" y="0"/>
                      <a:pt x="406400" y="0"/>
                    </a:cubicBez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>
                <a:solidFill>
                  <a:srgbClr val="FFFFFF"/>
                </a:solidFill>
              </a:ln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839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464152" y="464152"/>
              <a:ext cx="750146" cy="750146"/>
              <a:chOff x="0" y="0"/>
              <a:chExt cx="812800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13B8FF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839"/>
                  </a:lnSpc>
                </a:pPr>
                <a:endParaRPr/>
              </a:p>
            </p:txBody>
          </p:sp>
        </p:grpSp>
      </p:grpSp>
      <p:sp>
        <p:nvSpPr>
          <p:cNvPr id="20" name="AutoShape 20"/>
          <p:cNvSpPr/>
          <p:nvPr/>
        </p:nvSpPr>
        <p:spPr>
          <a:xfrm>
            <a:off x="1820200" y="2148656"/>
            <a:ext cx="1637046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>
            <a:off x="0" y="2134369"/>
            <a:ext cx="858242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8299463" y="2162944"/>
            <a:ext cx="209803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AutoShape 23"/>
          <p:cNvSpPr/>
          <p:nvPr/>
        </p:nvSpPr>
        <p:spPr>
          <a:xfrm>
            <a:off x="17518383" y="2148656"/>
            <a:ext cx="769901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4" name="Group 24"/>
          <p:cNvGrpSpPr/>
          <p:nvPr/>
        </p:nvGrpSpPr>
        <p:grpSpPr>
          <a:xfrm>
            <a:off x="16259545" y="1533525"/>
            <a:ext cx="1258838" cy="1258838"/>
            <a:chOff x="0" y="0"/>
            <a:chExt cx="1678450" cy="1678450"/>
          </a:xfrm>
        </p:grpSpPr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678450" cy="1678450"/>
            </a:xfrm>
            <a:prstGeom prst="rect">
              <a:avLst/>
            </a:prstGeom>
          </p:spPr>
        </p:pic>
        <p:grpSp>
          <p:nvGrpSpPr>
            <p:cNvPr id="26" name="Group 26"/>
            <p:cNvGrpSpPr/>
            <p:nvPr/>
          </p:nvGrpSpPr>
          <p:grpSpPr>
            <a:xfrm>
              <a:off x="308262" y="308262"/>
              <a:ext cx="1061927" cy="1061927"/>
              <a:chOff x="0" y="0"/>
              <a:chExt cx="812800" cy="812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630849" y="0"/>
                      <a:pt x="812800" y="181951"/>
                      <a:pt x="812800" y="406400"/>
                    </a:cubicBezTo>
                    <a:cubicBezTo>
                      <a:pt x="812800" y="630849"/>
                      <a:pt x="630849" y="812800"/>
                      <a:pt x="406400" y="812800"/>
                    </a:cubicBezTo>
                    <a:cubicBezTo>
                      <a:pt x="181951" y="812800"/>
                      <a:pt x="0" y="630849"/>
                      <a:pt x="0" y="406400"/>
                    </a:cubicBezTo>
                    <a:cubicBezTo>
                      <a:pt x="0" y="181951"/>
                      <a:pt x="181951" y="0"/>
                      <a:pt x="406400" y="0"/>
                    </a:cubicBez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>
                <a:solidFill>
                  <a:srgbClr val="FFFFFF"/>
                </a:solidFill>
              </a:ln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920"/>
                  </a:lnSpc>
                </a:pPr>
                <a:endParaRPr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>
              <a:off x="464152" y="464152"/>
              <a:ext cx="750146" cy="750146"/>
              <a:chOff x="0" y="0"/>
              <a:chExt cx="812800" cy="8128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13B8FF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920"/>
                  </a:lnSpc>
                </a:pPr>
                <a:endParaRPr/>
              </a:p>
            </p:txBody>
          </p:sp>
        </p:grpSp>
      </p:grpSp>
      <p:sp>
        <p:nvSpPr>
          <p:cNvPr id="32" name="TextBox 32"/>
          <p:cNvSpPr txBox="1"/>
          <p:nvPr/>
        </p:nvSpPr>
        <p:spPr>
          <a:xfrm>
            <a:off x="429121" y="2617005"/>
            <a:ext cx="3904471" cy="630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18"/>
              </a:lnSpc>
            </a:pPr>
            <a:r>
              <a:rPr lang="en-US" sz="1625">
                <a:solidFill>
                  <a:srgbClr val="FFFFFF"/>
                </a:solidFill>
                <a:latin typeface="Inter"/>
              </a:rPr>
              <a:t>Software, Database</a:t>
            </a:r>
          </a:p>
          <a:p>
            <a:pPr marL="0" lvl="1" indent="0" algn="l">
              <a:lnSpc>
                <a:spcPts val="2518"/>
              </a:lnSpc>
              <a:spcBef>
                <a:spcPct val="0"/>
              </a:spcBef>
            </a:pPr>
            <a:r>
              <a:rPr lang="en-US" sz="1625">
                <a:solidFill>
                  <a:srgbClr val="FFFFFF"/>
                </a:solidFill>
                <a:latin typeface="Inter"/>
              </a:rPr>
              <a:t>&amp; UI design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3593095" y="1029151"/>
            <a:ext cx="4324755" cy="614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479"/>
              </a:lnSpc>
              <a:spcBef>
                <a:spcPct val="0"/>
              </a:spcBef>
            </a:pPr>
            <a:r>
              <a:rPr lang="en-US" sz="1599" dirty="0">
                <a:solidFill>
                  <a:srgbClr val="FFFFFF"/>
                </a:solidFill>
                <a:latin typeface="Inter"/>
              </a:rPr>
              <a:t>Backend Development with Flask and integration with MySQL Database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82275" y="1029151"/>
            <a:ext cx="4324755" cy="614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9"/>
              </a:lnSpc>
            </a:pPr>
            <a:r>
              <a:rPr lang="en-US" sz="1599" dirty="0">
                <a:solidFill>
                  <a:srgbClr val="FFFFFF"/>
                </a:solidFill>
                <a:latin typeface="Inter"/>
              </a:rPr>
              <a:t>Cleaning code, fixing bugs,</a:t>
            </a:r>
          </a:p>
          <a:p>
            <a:pPr marL="0" lvl="1" indent="0" algn="l">
              <a:lnSpc>
                <a:spcPts val="2479"/>
              </a:lnSpc>
              <a:spcBef>
                <a:spcPct val="0"/>
              </a:spcBef>
            </a:pPr>
            <a:r>
              <a:rPr lang="en-US" sz="1599" dirty="0">
                <a:solidFill>
                  <a:srgbClr val="FFFFFF"/>
                </a:solidFill>
                <a:latin typeface="Inter"/>
              </a:rPr>
              <a:t> and optimizing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3578579" y="2571486"/>
            <a:ext cx="4324755" cy="614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9"/>
              </a:lnSpc>
            </a:pPr>
            <a:r>
              <a:rPr lang="en-US" sz="1599" dirty="0">
                <a:solidFill>
                  <a:srgbClr val="FFFFFF"/>
                </a:solidFill>
                <a:latin typeface="Inter"/>
              </a:rPr>
              <a:t>Backend, Face Recognition</a:t>
            </a:r>
          </a:p>
          <a:p>
            <a:pPr marL="0" lvl="1" indent="0" algn="l">
              <a:lnSpc>
                <a:spcPts val="2479"/>
              </a:lnSpc>
              <a:spcBef>
                <a:spcPct val="0"/>
              </a:spcBef>
            </a:pPr>
            <a:r>
              <a:rPr lang="en-US" sz="1599" dirty="0">
                <a:solidFill>
                  <a:srgbClr val="FFFFFF"/>
                </a:solidFill>
                <a:latin typeface="Inter"/>
              </a:rPr>
              <a:t> and Frontend Integration 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3457246" y="1504833"/>
            <a:ext cx="1258838" cy="1258838"/>
            <a:chOff x="0" y="0"/>
            <a:chExt cx="1678450" cy="1678450"/>
          </a:xfrm>
        </p:grpSpPr>
        <p:pic>
          <p:nvPicPr>
            <p:cNvPr id="37" name="Picture 3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678450" cy="1678450"/>
            </a:xfrm>
            <a:prstGeom prst="rect">
              <a:avLst/>
            </a:prstGeom>
          </p:spPr>
        </p:pic>
        <p:grpSp>
          <p:nvGrpSpPr>
            <p:cNvPr id="38" name="Group 38"/>
            <p:cNvGrpSpPr/>
            <p:nvPr/>
          </p:nvGrpSpPr>
          <p:grpSpPr>
            <a:xfrm>
              <a:off x="308262" y="308262"/>
              <a:ext cx="1061927" cy="1061927"/>
              <a:chOff x="0" y="0"/>
              <a:chExt cx="812800" cy="812800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630849" y="0"/>
                      <a:pt x="812800" y="181951"/>
                      <a:pt x="812800" y="406400"/>
                    </a:cubicBezTo>
                    <a:cubicBezTo>
                      <a:pt x="812800" y="630849"/>
                      <a:pt x="630849" y="812800"/>
                      <a:pt x="406400" y="812800"/>
                    </a:cubicBezTo>
                    <a:cubicBezTo>
                      <a:pt x="181951" y="812800"/>
                      <a:pt x="0" y="630849"/>
                      <a:pt x="0" y="406400"/>
                    </a:cubicBezTo>
                    <a:cubicBezTo>
                      <a:pt x="0" y="181951"/>
                      <a:pt x="181951" y="0"/>
                      <a:pt x="406400" y="0"/>
                    </a:cubicBez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>
                <a:solidFill>
                  <a:srgbClr val="FFFFFF"/>
                </a:solidFill>
              </a:ln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839"/>
                  </a:lnSpc>
                </a:pPr>
                <a:endParaRPr/>
              </a:p>
            </p:txBody>
          </p:sp>
        </p:grpSp>
        <p:grpSp>
          <p:nvGrpSpPr>
            <p:cNvPr id="41" name="Group 41"/>
            <p:cNvGrpSpPr/>
            <p:nvPr/>
          </p:nvGrpSpPr>
          <p:grpSpPr>
            <a:xfrm>
              <a:off x="464152" y="464152"/>
              <a:ext cx="750146" cy="750146"/>
              <a:chOff x="0" y="0"/>
              <a:chExt cx="812800" cy="8128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13B8FF"/>
              </a:solidFill>
            </p:spPr>
          </p:sp>
          <p:sp>
            <p:nvSpPr>
              <p:cNvPr id="43" name="TextBox 43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839"/>
                  </a:lnSpc>
                </a:pPr>
                <a:endParaRPr/>
              </a:p>
            </p:txBody>
          </p:sp>
        </p:grpSp>
      </p:grpSp>
      <p:sp>
        <p:nvSpPr>
          <p:cNvPr id="44" name="AutoShape 44"/>
          <p:cNvSpPr/>
          <p:nvPr/>
        </p:nvSpPr>
        <p:spPr>
          <a:xfrm>
            <a:off x="4777783" y="2148656"/>
            <a:ext cx="2326205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5" name="Group 45"/>
          <p:cNvGrpSpPr/>
          <p:nvPr/>
        </p:nvGrpSpPr>
        <p:grpSpPr>
          <a:xfrm>
            <a:off x="10397501" y="1562100"/>
            <a:ext cx="1258838" cy="1258838"/>
            <a:chOff x="0" y="0"/>
            <a:chExt cx="1678450" cy="1678450"/>
          </a:xfrm>
        </p:grpSpPr>
        <p:pic>
          <p:nvPicPr>
            <p:cNvPr id="46" name="Picture 4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678450" cy="1678450"/>
            </a:xfrm>
            <a:prstGeom prst="rect">
              <a:avLst/>
            </a:prstGeom>
          </p:spPr>
        </p:pic>
        <p:grpSp>
          <p:nvGrpSpPr>
            <p:cNvPr id="47" name="Group 47"/>
            <p:cNvGrpSpPr/>
            <p:nvPr/>
          </p:nvGrpSpPr>
          <p:grpSpPr>
            <a:xfrm>
              <a:off x="308262" y="308262"/>
              <a:ext cx="1061927" cy="1061927"/>
              <a:chOff x="0" y="0"/>
              <a:chExt cx="812800" cy="812800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630849" y="0"/>
                      <a:pt x="812800" y="181951"/>
                      <a:pt x="812800" y="406400"/>
                    </a:cubicBezTo>
                    <a:cubicBezTo>
                      <a:pt x="812800" y="630849"/>
                      <a:pt x="630849" y="812800"/>
                      <a:pt x="406400" y="812800"/>
                    </a:cubicBezTo>
                    <a:cubicBezTo>
                      <a:pt x="181951" y="812800"/>
                      <a:pt x="0" y="630849"/>
                      <a:pt x="0" y="406400"/>
                    </a:cubicBezTo>
                    <a:cubicBezTo>
                      <a:pt x="0" y="181951"/>
                      <a:pt x="181951" y="0"/>
                      <a:pt x="406400" y="0"/>
                    </a:cubicBez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>
                <a:solidFill>
                  <a:srgbClr val="FFFFFF"/>
                </a:solidFill>
              </a:ln>
            </p:spPr>
          </p:sp>
          <p:sp>
            <p:nvSpPr>
              <p:cNvPr id="49" name="TextBox 49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839"/>
                  </a:lnSpc>
                </a:pPr>
                <a:endParaRPr/>
              </a:p>
            </p:txBody>
          </p:sp>
        </p:grpSp>
        <p:grpSp>
          <p:nvGrpSpPr>
            <p:cNvPr id="50" name="Group 50"/>
            <p:cNvGrpSpPr/>
            <p:nvPr/>
          </p:nvGrpSpPr>
          <p:grpSpPr>
            <a:xfrm>
              <a:off x="464152" y="464152"/>
              <a:ext cx="750146" cy="750146"/>
              <a:chOff x="0" y="0"/>
              <a:chExt cx="812800" cy="812800"/>
            </a:xfrm>
          </p:grpSpPr>
          <p:sp>
            <p:nvSpPr>
              <p:cNvPr id="51" name="Freeform 5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13B8FF"/>
              </a:solidFill>
            </p:spPr>
          </p:sp>
          <p:sp>
            <p:nvSpPr>
              <p:cNvPr id="52" name="TextBox 52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839"/>
                  </a:lnSpc>
                </a:pPr>
                <a:endParaRPr/>
              </a:p>
            </p:txBody>
          </p:sp>
        </p:grpSp>
      </p:grpSp>
      <p:grpSp>
        <p:nvGrpSpPr>
          <p:cNvPr id="53" name="Group 53"/>
          <p:cNvGrpSpPr/>
          <p:nvPr/>
        </p:nvGrpSpPr>
        <p:grpSpPr>
          <a:xfrm>
            <a:off x="13456563" y="1533525"/>
            <a:ext cx="1258838" cy="1258838"/>
            <a:chOff x="0" y="0"/>
            <a:chExt cx="1678450" cy="1678450"/>
          </a:xfrm>
        </p:grpSpPr>
        <p:pic>
          <p:nvPicPr>
            <p:cNvPr id="54" name="Picture 5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678450" cy="1678450"/>
            </a:xfrm>
            <a:prstGeom prst="rect">
              <a:avLst/>
            </a:prstGeom>
          </p:spPr>
        </p:pic>
        <p:grpSp>
          <p:nvGrpSpPr>
            <p:cNvPr id="55" name="Group 55"/>
            <p:cNvGrpSpPr/>
            <p:nvPr/>
          </p:nvGrpSpPr>
          <p:grpSpPr>
            <a:xfrm>
              <a:off x="308262" y="308262"/>
              <a:ext cx="1061927" cy="1061927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630849" y="0"/>
                      <a:pt x="812800" y="181951"/>
                      <a:pt x="812800" y="406400"/>
                    </a:cubicBezTo>
                    <a:cubicBezTo>
                      <a:pt x="812800" y="630849"/>
                      <a:pt x="630849" y="812800"/>
                      <a:pt x="406400" y="812800"/>
                    </a:cubicBezTo>
                    <a:cubicBezTo>
                      <a:pt x="181951" y="812800"/>
                      <a:pt x="0" y="630849"/>
                      <a:pt x="0" y="406400"/>
                    </a:cubicBezTo>
                    <a:cubicBezTo>
                      <a:pt x="0" y="181951"/>
                      <a:pt x="181951" y="0"/>
                      <a:pt x="406400" y="0"/>
                    </a:cubicBez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>
                <a:solidFill>
                  <a:srgbClr val="FFFFFF"/>
                </a:solidFill>
              </a:ln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839"/>
                  </a:lnSpc>
                </a:pPr>
                <a:endParaRPr/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>
              <a:off x="464152" y="464152"/>
              <a:ext cx="750146" cy="750146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13B8FF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839"/>
                  </a:lnSpc>
                </a:pPr>
                <a:endParaRPr/>
              </a:p>
            </p:txBody>
          </p:sp>
        </p:grpSp>
      </p:grpSp>
      <p:sp>
        <p:nvSpPr>
          <p:cNvPr id="61" name="AutoShape 61"/>
          <p:cNvSpPr/>
          <p:nvPr/>
        </p:nvSpPr>
        <p:spPr>
          <a:xfrm>
            <a:off x="11615992" y="2148656"/>
            <a:ext cx="1840571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2" name="AutoShape 62"/>
          <p:cNvSpPr/>
          <p:nvPr/>
        </p:nvSpPr>
        <p:spPr>
          <a:xfrm>
            <a:off x="14715401" y="2148656"/>
            <a:ext cx="1544144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3" name="AutoShape 63"/>
          <p:cNvSpPr/>
          <p:nvPr/>
        </p:nvSpPr>
        <p:spPr>
          <a:xfrm rot="5313100">
            <a:off x="-75192" y="2962029"/>
            <a:ext cx="713435" cy="0"/>
          </a:xfrm>
          <a:prstGeom prst="line">
            <a:avLst/>
          </a:prstGeom>
          <a:ln w="47625" cap="flat">
            <a:solidFill>
              <a:srgbClr val="59C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4" name="AutoShape 64"/>
          <p:cNvSpPr/>
          <p:nvPr/>
        </p:nvSpPr>
        <p:spPr>
          <a:xfrm rot="5313100">
            <a:off x="3100528" y="1419694"/>
            <a:ext cx="713435" cy="0"/>
          </a:xfrm>
          <a:prstGeom prst="line">
            <a:avLst/>
          </a:prstGeom>
          <a:ln w="47625" cap="flat">
            <a:solidFill>
              <a:srgbClr val="59C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5" name="AutoShape 65"/>
          <p:cNvSpPr/>
          <p:nvPr/>
        </p:nvSpPr>
        <p:spPr>
          <a:xfrm rot="5313100">
            <a:off x="6694753" y="3017073"/>
            <a:ext cx="713435" cy="0"/>
          </a:xfrm>
          <a:prstGeom prst="line">
            <a:avLst/>
          </a:prstGeom>
          <a:ln w="47625" cap="flat">
            <a:solidFill>
              <a:srgbClr val="59C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6" name="AutoShape 66"/>
          <p:cNvSpPr/>
          <p:nvPr/>
        </p:nvSpPr>
        <p:spPr>
          <a:xfrm rot="5313100">
            <a:off x="10087961" y="1444934"/>
            <a:ext cx="713435" cy="0"/>
          </a:xfrm>
          <a:prstGeom prst="line">
            <a:avLst/>
          </a:prstGeom>
          <a:ln w="47625" cap="flat">
            <a:solidFill>
              <a:srgbClr val="59C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7" name="AutoShape 67"/>
          <p:cNvSpPr/>
          <p:nvPr/>
        </p:nvSpPr>
        <p:spPr>
          <a:xfrm rot="5313100">
            <a:off x="13067025" y="2866779"/>
            <a:ext cx="713435" cy="0"/>
          </a:xfrm>
          <a:prstGeom prst="line">
            <a:avLst/>
          </a:prstGeom>
          <a:ln w="47625" cap="flat">
            <a:solidFill>
              <a:srgbClr val="59CD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8" name="AutoShape 68"/>
          <p:cNvSpPr/>
          <p:nvPr/>
        </p:nvSpPr>
        <p:spPr>
          <a:xfrm rot="5313100">
            <a:off x="15675842" y="1419694"/>
            <a:ext cx="713435" cy="0"/>
          </a:xfrm>
          <a:prstGeom prst="line">
            <a:avLst/>
          </a:prstGeom>
          <a:ln w="47625" cap="flat">
            <a:solidFill>
              <a:srgbClr val="59CDFF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69" name="Table 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603865"/>
              </p:ext>
            </p:extLst>
          </p:nvPr>
        </p:nvGraphicFramePr>
        <p:xfrm>
          <a:off x="248705" y="3473962"/>
          <a:ext cx="10476224" cy="6418418"/>
        </p:xfrm>
        <a:graphic>
          <a:graphicData uri="http://schemas.openxmlformats.org/drawingml/2006/table">
            <a:tbl>
              <a:tblPr/>
              <a:tblGrid>
                <a:gridCol w="49986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75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9960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dirty="0">
                          <a:solidFill>
                            <a:srgbClr val="38B6FF"/>
                          </a:solidFill>
                          <a:latin typeface="Inter Bold"/>
                        </a:rPr>
                        <a:t>Problems Faced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dirty="0">
                          <a:solidFill>
                            <a:srgbClr val="38B6FF"/>
                          </a:solidFill>
                          <a:latin typeface="Inter Bold"/>
                        </a:rPr>
                        <a:t>Solutions</a:t>
                      </a:r>
                      <a:endParaRPr lang="en-US" sz="1100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2064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Version Control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Used advanced features of Git such as stash and revert while making changes in different branches and merging them after reviewing the code.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2064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 err="1">
                          <a:solidFill>
                            <a:srgbClr val="FFFFFF"/>
                          </a:solidFill>
                          <a:latin typeface="Inter"/>
                        </a:rPr>
                        <a:t>React.JS</a:t>
                      </a: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, Flask and Face Recognition Integration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Using proxy, we defined the API path for the frontend to fetch data from the backend and have a consistent JSON format to send and receive the data. We also used efficient use of hooks to coherently render the desired components.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77164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Database Design - tedious SQL queries with regards to tables with weak entity set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sz="1700" b="1" dirty="0">
                          <a:solidFill>
                            <a:srgbClr val="FFFFFF"/>
                          </a:solidFill>
                          <a:latin typeface="Inter"/>
                        </a:rPr>
                        <a:t>Implement strong entity set to make the development process more efficient</a:t>
                      </a:r>
                      <a:endParaRPr lang="en-US" sz="1100" b="1" dirty="0"/>
                    </a:p>
                  </a:txBody>
                  <a:tcPr>
                    <a:lnL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38B6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0" name="TextBox 70"/>
          <p:cNvSpPr txBox="1"/>
          <p:nvPr/>
        </p:nvSpPr>
        <p:spPr>
          <a:xfrm>
            <a:off x="3764310" y="177278"/>
            <a:ext cx="10242442" cy="553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1"/>
              </a:lnSpc>
            </a:pPr>
            <a:r>
              <a:rPr lang="en-US" sz="3590">
                <a:solidFill>
                  <a:srgbClr val="FFFFFF"/>
                </a:solidFill>
                <a:latin typeface="Russo One Bold"/>
              </a:rPr>
              <a:t>Development Process &amp; Contributions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16259545" y="1054391"/>
            <a:ext cx="4324755" cy="614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9"/>
              </a:lnSpc>
            </a:pPr>
            <a:r>
              <a:rPr lang="en-US" sz="1599">
                <a:solidFill>
                  <a:srgbClr val="FFFFFF"/>
                </a:solidFill>
                <a:latin typeface="Inter"/>
              </a:rPr>
              <a:t>Slides and Video </a:t>
            </a:r>
          </a:p>
          <a:p>
            <a:pPr marL="0" lvl="1" indent="0" algn="l">
              <a:lnSpc>
                <a:spcPts val="247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Inter"/>
              </a:rPr>
              <a:t>Presentation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7195307" y="2626530"/>
            <a:ext cx="2208312" cy="614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47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Inter"/>
              </a:rPr>
              <a:t>Frontend Development</a:t>
            </a:r>
          </a:p>
          <a:p>
            <a:pPr>
              <a:lnSpc>
                <a:spcPts val="247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Inter"/>
              </a:rPr>
              <a:t> with React.JS</a:t>
            </a:r>
          </a:p>
        </p:txBody>
      </p:sp>
      <p:sp>
        <p:nvSpPr>
          <p:cNvPr id="74" name="TextBox 11">
            <a:extLst>
              <a:ext uri="{FF2B5EF4-FFF2-40B4-BE49-F238E27FC236}">
                <a16:creationId xmlns:a16="http://schemas.microsoft.com/office/drawing/2014/main" id="{AD6F1CEA-3E29-8487-48DC-AF5564CEB5E8}"/>
              </a:ext>
            </a:extLst>
          </p:cNvPr>
          <p:cNvSpPr txBox="1"/>
          <p:nvPr/>
        </p:nvSpPr>
        <p:spPr>
          <a:xfrm>
            <a:off x="16916400" y="342900"/>
            <a:ext cx="1074810" cy="2582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08"/>
              </a:lnSpc>
              <a:spcBef>
                <a:spcPct val="0"/>
              </a:spcBef>
            </a:pPr>
            <a:r>
              <a:rPr lang="en-US" sz="1700" dirty="0">
                <a:solidFill>
                  <a:srgbClr val="FFFFFF"/>
                </a:solidFill>
                <a:latin typeface="Canva Sans Bold"/>
              </a:rPr>
              <a:t>Group 21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549</Words>
  <Application>Microsoft Office PowerPoint</Application>
  <PresentationFormat>Custom</PresentationFormat>
  <Paragraphs>69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Calibri</vt:lpstr>
      <vt:lpstr>Russo One</vt:lpstr>
      <vt:lpstr>Canva Sans Bold</vt:lpstr>
      <vt:lpstr>Inter</vt:lpstr>
      <vt:lpstr>Arial</vt:lpstr>
      <vt:lpstr>Inter Bold</vt:lpstr>
      <vt:lpstr>Russo One Bold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Dark Blue Internet Technology Presentation</dc:title>
  <dc:creator>james chan</dc:creator>
  <cp:lastModifiedBy>Faazli Abdulwadood Ashraf</cp:lastModifiedBy>
  <cp:revision>18</cp:revision>
  <dcterms:created xsi:type="dcterms:W3CDTF">2006-08-16T00:00:00Z</dcterms:created>
  <dcterms:modified xsi:type="dcterms:W3CDTF">2022-11-21T06:56:19Z</dcterms:modified>
  <dc:identifier>DAFSfl4JS0o</dc:identifier>
</cp:coreProperties>
</file>

<file path=docProps/thumbnail.jpeg>
</file>